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oppins Light"/>
      <p:regular r:id="rId52"/>
      <p:bold r:id="rId53"/>
      <p:italic r:id="rId54"/>
      <p:boldItalic r:id="rId55"/>
    </p:embeddedFont>
    <p:embeddedFont>
      <p:font typeface="Poppins SemiBold"/>
      <p:regular r:id="rId56"/>
      <p:bold r:id="rId57"/>
      <p:italic r:id="rId58"/>
      <p:boldItalic r:id="rId59"/>
    </p:embeddedFont>
    <p:embeddedFont>
      <p:font typeface="Gill Sans"/>
      <p:regular r:id="rId60"/>
      <p:bold r:id="rId61"/>
    </p:embeddedFont>
    <p:embeddedFont>
      <p:font typeface="Century Gothic"/>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2635AE-C75A-4D89-85FC-18478DD93EE9}">
  <a:tblStyle styleId="{032635AE-C75A-4D89-85FC-18478DD93EE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5FB2B1B-2061-4762-9779-93B33BE2D168}"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enturyGothic-regular.fntdata"/><Relationship Id="rId61" Type="http://schemas.openxmlformats.org/officeDocument/2006/relationships/font" Target="fonts/GillSans-bold.fntdata"/><Relationship Id="rId20" Type="http://schemas.openxmlformats.org/officeDocument/2006/relationships/slide" Target="slides/slide14.xml"/><Relationship Id="rId64" Type="http://schemas.openxmlformats.org/officeDocument/2006/relationships/font" Target="fonts/CenturyGothic-italic.fntdata"/><Relationship Id="rId63" Type="http://schemas.openxmlformats.org/officeDocument/2006/relationships/font" Target="fonts/CenturyGothic-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Gill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oppinsLight-bold.fntdata"/><Relationship Id="rId52" Type="http://schemas.openxmlformats.org/officeDocument/2006/relationships/font" Target="fonts/PoppinsLight-regular.fntdata"/><Relationship Id="rId11" Type="http://schemas.openxmlformats.org/officeDocument/2006/relationships/slide" Target="slides/slide5.xml"/><Relationship Id="rId55" Type="http://schemas.openxmlformats.org/officeDocument/2006/relationships/font" Target="fonts/PoppinsLight-boldItalic.fntdata"/><Relationship Id="rId10" Type="http://schemas.openxmlformats.org/officeDocument/2006/relationships/slide" Target="slides/slide4.xml"/><Relationship Id="rId54" Type="http://schemas.openxmlformats.org/officeDocument/2006/relationships/font" Target="fonts/PoppinsLight-italic.fntdata"/><Relationship Id="rId13" Type="http://schemas.openxmlformats.org/officeDocument/2006/relationships/slide" Target="slides/slide7.xml"/><Relationship Id="rId57" Type="http://schemas.openxmlformats.org/officeDocument/2006/relationships/font" Target="fonts/PoppinsSemiBold-bold.fntdata"/><Relationship Id="rId12" Type="http://schemas.openxmlformats.org/officeDocument/2006/relationships/slide" Target="slides/slide6.xml"/><Relationship Id="rId56" Type="http://schemas.openxmlformats.org/officeDocument/2006/relationships/font" Target="fonts/PoppinsSemiBold-regular.fntdata"/><Relationship Id="rId15" Type="http://schemas.openxmlformats.org/officeDocument/2006/relationships/slide" Target="slides/slide9.xml"/><Relationship Id="rId59" Type="http://schemas.openxmlformats.org/officeDocument/2006/relationships/font" Target="fonts/PoppinsSemiBold-boldItalic.fntdata"/><Relationship Id="rId14" Type="http://schemas.openxmlformats.org/officeDocument/2006/relationships/slide" Target="slides/slide8.xml"/><Relationship Id="rId58" Type="http://schemas.openxmlformats.org/officeDocument/2006/relationships/font" Target="fonts/Poppins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335" name="Google Shape;335;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40" name="Google Shape;340;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48" name="Google Shape;348;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99" name="Google Shape;399;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12" name="Google Shape;4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27" name="Google Shape;427;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44" name="Google Shape;44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225" name="Google Shape;225;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59" name="Google Shape;45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75" name="Google Shape;47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6e905d6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6e905d60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d6e905d60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6e905d601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6e905d6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28" name="Google Shape;52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44" name="Google Shape;544;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233" name="Google Shape;233;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70" name="Google Shape;57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1" name="Google Shape;58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c24087e3d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c24087e3d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41" name="Google Shape;241;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89" name="Google Shape;68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98" name="Google Shape;298;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306" name="Google Shape;306;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314" name="Google Shape;314;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21" name="Google Shape;321;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5404c4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5404c4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c5404c4f7c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 Id="rId3"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92" name="Shape 92"/>
        <p:cNvGrpSpPr/>
        <p:nvPr/>
      </p:nvGrpSpPr>
      <p:grpSpPr>
        <a:xfrm>
          <a:off x="0" y="0"/>
          <a:ext cx="0" cy="0"/>
          <a:chOff x="0" y="0"/>
          <a:chExt cx="0" cy="0"/>
        </a:xfrm>
      </p:grpSpPr>
      <p:sp>
        <p:nvSpPr>
          <p:cNvPr id="93" name="Google Shape;93;p15"/>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94" name="Google Shape;94;p15"/>
          <p:cNvGrpSpPr/>
          <p:nvPr/>
        </p:nvGrpSpPr>
        <p:grpSpPr>
          <a:xfrm rot="-5400000">
            <a:off x="4546416" y="-4546410"/>
            <a:ext cx="51448" cy="9144278"/>
            <a:chOff x="4713353" y="-1"/>
            <a:chExt cx="73803" cy="6857866"/>
          </a:xfrm>
        </p:grpSpPr>
        <p:sp>
          <p:nvSpPr>
            <p:cNvPr id="95" name="Google Shape;95;p15"/>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6" name="Google Shape;96;p15"/>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7" name="Google Shape;97;p15"/>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8" name="Google Shape;98;p15"/>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9" name="Google Shape;99;p15"/>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00" name="Google Shape;100;p15"/>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01" name="Google Shape;101;p15"/>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02" name="Google Shape;102;p15"/>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03" name="Shape 103"/>
        <p:cNvGrpSpPr/>
        <p:nvPr/>
      </p:nvGrpSpPr>
      <p:grpSpPr>
        <a:xfrm>
          <a:off x="0" y="0"/>
          <a:ext cx="0" cy="0"/>
          <a:chOff x="0" y="0"/>
          <a:chExt cx="0" cy="0"/>
        </a:xfrm>
      </p:grpSpPr>
      <p:sp>
        <p:nvSpPr>
          <p:cNvPr id="104" name="Google Shape;104;p16"/>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05" name="Google Shape;105;p16"/>
          <p:cNvGrpSpPr/>
          <p:nvPr/>
        </p:nvGrpSpPr>
        <p:grpSpPr>
          <a:xfrm rot="-5400000">
            <a:off x="4546416" y="-4546410"/>
            <a:ext cx="51448" cy="9144278"/>
            <a:chOff x="4713353" y="-1"/>
            <a:chExt cx="73803" cy="6857866"/>
          </a:xfrm>
        </p:grpSpPr>
        <p:sp>
          <p:nvSpPr>
            <p:cNvPr id="106" name="Google Shape;106;p16"/>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7" name="Google Shape;107;p16"/>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8" name="Google Shape;108;p16"/>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9" name="Google Shape;109;p16"/>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10" name="Google Shape;110;p16"/>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11" name="Google Shape;111;p16"/>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12" name="Google Shape;112;p16"/>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13" name="Google Shape;113;p16"/>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14" name="Google Shape;114;p16"/>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15" name="Shape 115"/>
        <p:cNvGrpSpPr/>
        <p:nvPr/>
      </p:nvGrpSpPr>
      <p:grpSpPr>
        <a:xfrm>
          <a:off x="0" y="0"/>
          <a:ext cx="0" cy="0"/>
          <a:chOff x="0" y="0"/>
          <a:chExt cx="0" cy="0"/>
        </a:xfrm>
      </p:grpSpPr>
      <p:sp>
        <p:nvSpPr>
          <p:cNvPr id="116" name="Google Shape;116;p17"/>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7"/>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7"/>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19" name="Google Shape;119;p17"/>
          <p:cNvGrpSpPr/>
          <p:nvPr/>
        </p:nvGrpSpPr>
        <p:grpSpPr>
          <a:xfrm rot="-5400000">
            <a:off x="4546416" y="-4546410"/>
            <a:ext cx="51448" cy="9144278"/>
            <a:chOff x="4713353" y="-1"/>
            <a:chExt cx="73803" cy="6857866"/>
          </a:xfrm>
        </p:grpSpPr>
        <p:sp>
          <p:nvSpPr>
            <p:cNvPr id="120" name="Google Shape;120;p1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1" name="Google Shape;121;p1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2" name="Google Shape;122;p1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3" name="Google Shape;123;p1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4" name="Google Shape;124;p1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25" name="Google Shape;125;p17"/>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26" name="Google Shape;126;p1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27" name="Google Shape;127;p17"/>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28" name="Google Shape;128;p1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1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6" name="Google Shape;136;p1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7" name="Google Shape;137;p19"/>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8" name="Shape 138"/>
        <p:cNvGrpSpPr/>
        <p:nvPr/>
      </p:nvGrpSpPr>
      <p:grpSpPr>
        <a:xfrm>
          <a:off x="0" y="0"/>
          <a:ext cx="0" cy="0"/>
          <a:chOff x="0" y="0"/>
          <a:chExt cx="0" cy="0"/>
        </a:xfrm>
      </p:grpSpPr>
      <p:sp>
        <p:nvSpPr>
          <p:cNvPr id="139" name="Google Shape;139;p20"/>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0" name="Google Shape;140;p2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141" name="Google Shape;141;p20"/>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142" name="Google Shape;142;p2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44" name="Google Shape;144;p2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45" name="Google Shape;145;p2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148" name="Google Shape;148;p2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9" name="Google Shape;149;p2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50" name="Google Shape;150;p21"/>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1" name="Shape 151"/>
        <p:cNvGrpSpPr/>
        <p:nvPr/>
      </p:nvGrpSpPr>
      <p:grpSpPr>
        <a:xfrm>
          <a:off x="0" y="0"/>
          <a:ext cx="0" cy="0"/>
          <a:chOff x="0" y="0"/>
          <a:chExt cx="0" cy="0"/>
        </a:xfrm>
      </p:grpSpPr>
      <p:sp>
        <p:nvSpPr>
          <p:cNvPr id="152" name="Google Shape;152;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3" name="Google Shape;153;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4" name="Google Shape;154;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5" name="Google Shape;155;p22"/>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40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20"/>
              </a:spcBef>
              <a:spcAft>
                <a:spcPts val="0"/>
              </a:spcAft>
              <a:buSzPts val="1800"/>
              <a:buChar char="•"/>
              <a:defRPr/>
            </a:lvl3pPr>
            <a:lvl4pPr indent="-342900" lvl="3" marL="1828800" rtl="0" algn="l">
              <a:lnSpc>
                <a:spcPct val="100000"/>
              </a:lnSpc>
              <a:spcBef>
                <a:spcPts val="320"/>
              </a:spcBef>
              <a:spcAft>
                <a:spcPts val="0"/>
              </a:spcAft>
              <a:buSzPts val="1800"/>
              <a:buChar char="–"/>
              <a:defRPr/>
            </a:lvl4pPr>
            <a:lvl5pPr indent="-342900" lvl="4" marL="2286000" rtl="0" algn="l">
              <a:lnSpc>
                <a:spcPct val="100000"/>
              </a:lnSpc>
              <a:spcBef>
                <a:spcPts val="320"/>
              </a:spcBef>
              <a:spcAft>
                <a:spcPts val="0"/>
              </a:spcAft>
              <a:buSzPts val="1800"/>
              <a:buChar char="»"/>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156" name="Google Shape;156;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57" name="Google Shape;157;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8" name="Google Shape;158;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9" name="Google Shape;159;p22"/>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2"/>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2"/>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62" name="Shape 162"/>
        <p:cNvGrpSpPr/>
        <p:nvPr/>
      </p:nvGrpSpPr>
      <p:grpSpPr>
        <a:xfrm>
          <a:off x="0" y="0"/>
          <a:ext cx="0" cy="0"/>
          <a:chOff x="0" y="0"/>
          <a:chExt cx="0" cy="0"/>
        </a:xfrm>
      </p:grpSpPr>
      <p:sp>
        <p:nvSpPr>
          <p:cNvPr id="163" name="Google Shape;163;p23"/>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64" name="Google Shape;164;p23"/>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317500" lvl="4" marL="2286000" rtl="0" algn="l">
              <a:lnSpc>
                <a:spcPct val="100000"/>
              </a:lnSpc>
              <a:spcBef>
                <a:spcPts val="400"/>
              </a:spcBef>
              <a:spcAft>
                <a:spcPts val="0"/>
              </a:spcAft>
              <a:buSzPts val="1400"/>
              <a:buChar char="»"/>
              <a:defRPr sz="14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65" name="Google Shape;165;p2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66" name="Google Shape;166;p2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67" name="Google Shape;167;p23"/>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68" name="Google Shape;168;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69" name="Google Shape;169;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0" name="Shape 170"/>
        <p:cNvGrpSpPr/>
        <p:nvPr/>
      </p:nvGrpSpPr>
      <p:grpSpPr>
        <a:xfrm>
          <a:off x="0" y="0"/>
          <a:ext cx="0" cy="0"/>
          <a:chOff x="0" y="0"/>
          <a:chExt cx="0" cy="0"/>
        </a:xfrm>
      </p:grpSpPr>
      <p:sp>
        <p:nvSpPr>
          <p:cNvPr id="171" name="Google Shape;171;p2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72" name="Google Shape;172;p24"/>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73" name="Google Shape;173;p2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74" name="Google Shape;174;p2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75" name="Google Shape;175;p24"/>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6" name="Google Shape;176;p2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7" name="Google Shape;177;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8" name="Shape 178"/>
        <p:cNvGrpSpPr/>
        <p:nvPr/>
      </p:nvGrpSpPr>
      <p:grpSpPr>
        <a:xfrm>
          <a:off x="0" y="0"/>
          <a:ext cx="0" cy="0"/>
          <a:chOff x="0" y="0"/>
          <a:chExt cx="0" cy="0"/>
        </a:xfrm>
      </p:grpSpPr>
      <p:sp>
        <p:nvSpPr>
          <p:cNvPr id="179" name="Google Shape;179;p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cxnSp>
        <p:nvCxnSpPr>
          <p:cNvPr id="180" name="Google Shape;180;p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81" name="Google Shape;181;p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82" name="Google Shape;182;p25"/>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3" name="Google Shape;183;p2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4" name="Google Shape;184;p2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5" name="Shape 185"/>
        <p:cNvGrpSpPr/>
        <p:nvPr/>
      </p:nvGrpSpPr>
      <p:grpSpPr>
        <a:xfrm>
          <a:off x="0" y="0"/>
          <a:ext cx="0" cy="0"/>
          <a:chOff x="0" y="0"/>
          <a:chExt cx="0" cy="0"/>
        </a:xfrm>
      </p:grpSpPr>
      <p:sp>
        <p:nvSpPr>
          <p:cNvPr id="186" name="Google Shape;186;p26"/>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187" name="Google Shape;187;p26"/>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88" name="Google Shape;188;p26"/>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9" name="Google Shape;189;p2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0" name="Google Shape;190;p2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93" name="Google Shape;193;p27"/>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p2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98" name="Google Shape;198;p2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01" name="Google Shape;201;p29"/>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9"/>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9"/>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04" name="Google Shape;204;p29"/>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29"/>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06" name="Google Shape;206;p29"/>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07" name="Google Shape;207;p29"/>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10" name="Google Shape;210;p30"/>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11" name="Google Shape;211;p30"/>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0"/>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13" name="Google Shape;213;p30"/>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14"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8"/>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31" name="Google Shape;131;p18"/>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openmainframeproject.org/projects" TargetMode="Externa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0.png"/><Relationship Id="rId13" Type="http://schemas.openxmlformats.org/officeDocument/2006/relationships/image" Target="../media/image53.png"/><Relationship Id="rId12"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57.png"/><Relationship Id="rId15" Type="http://schemas.openxmlformats.org/officeDocument/2006/relationships/image" Target="../media/image55.png"/><Relationship Id="rId14" Type="http://schemas.openxmlformats.org/officeDocument/2006/relationships/image" Target="../media/image48.png"/><Relationship Id="rId17" Type="http://schemas.openxmlformats.org/officeDocument/2006/relationships/image" Target="../media/image56.png"/><Relationship Id="rId16" Type="http://schemas.openxmlformats.org/officeDocument/2006/relationships/image" Target="../media/image52.png"/><Relationship Id="rId5" Type="http://schemas.openxmlformats.org/officeDocument/2006/relationships/image" Target="../media/image43.pn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8.png"/><Relationship Id="rId4" Type="http://schemas.openxmlformats.org/officeDocument/2006/relationships/image" Target="../media/image64.png"/><Relationship Id="rId5"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9.png"/><Relationship Id="rId4" Type="http://schemas.openxmlformats.org/officeDocument/2006/relationships/image" Target="../media/image67.png"/><Relationship Id="rId5"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vents.linuxfoundation.org/open-mainframe-summit" TargetMode="Externa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news/podcast" TargetMode="External"/><Relationship Id="rId4" Type="http://schemas.openxmlformats.org/officeDocument/2006/relationships/image" Target="../media/image74.png"/><Relationship Id="rId5" Type="http://schemas.openxmlformats.org/officeDocument/2006/relationships/image" Target="../media/image73.png"/><Relationship Id="rId6" Type="http://schemas.openxmlformats.org/officeDocument/2006/relationships/image" Target="../media/image72.png"/><Relationship Id="rId7" Type="http://schemas.openxmlformats.org/officeDocument/2006/relationships/image" Target="../media/image7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07.png"/></Relationships>
</file>

<file path=ppt/slides/_rels/slide24.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84.png"/><Relationship Id="rId12"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9.png"/><Relationship Id="rId4" Type="http://schemas.openxmlformats.org/officeDocument/2006/relationships/image" Target="../media/image83.png"/><Relationship Id="rId9" Type="http://schemas.openxmlformats.org/officeDocument/2006/relationships/image" Target="../media/image87.png"/><Relationship Id="rId5" Type="http://schemas.openxmlformats.org/officeDocument/2006/relationships/image" Target="../media/image81.png"/><Relationship Id="rId6" Type="http://schemas.openxmlformats.org/officeDocument/2006/relationships/image" Target="../media/image85.png"/><Relationship Id="rId7" Type="http://schemas.openxmlformats.org/officeDocument/2006/relationships/image" Target="../media/image95.png"/><Relationship Id="rId8" Type="http://schemas.openxmlformats.org/officeDocument/2006/relationships/image" Target="../media/image9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6.png"/><Relationship Id="rId4" Type="http://schemas.openxmlformats.org/officeDocument/2006/relationships/hyperlink" Target="https://lists.openmainframeproject.org/g/wg-diversity" TargetMode="External"/><Relationship Id="rId5" Type="http://schemas.openxmlformats.org/officeDocument/2006/relationships/hyperlink" Target="https://www.openmainframeproject.org/events/category/diversity-inclus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hyperlink" Target="mailto:pr@openmainframeproject.org" TargetMode="External"/><Relationship Id="rId4" Type="http://schemas.openxmlformats.org/officeDocument/2006/relationships/image" Target="../media/image112.png"/><Relationship Id="rId5"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89.png"/><Relationship Id="rId6" Type="http://schemas.openxmlformats.org/officeDocument/2006/relationships/image" Target="../media/image1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7.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86.png"/><Relationship Id="rId7" Type="http://schemas.openxmlformats.org/officeDocument/2006/relationships/hyperlink" Target="https://www.openmainframeproject.org/about/jo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88.png"/><Relationship Id="rId6" Type="http://schemas.openxmlformats.org/officeDocument/2006/relationships/image" Target="../media/image97.png"/><Relationship Id="rId7" Type="http://schemas.openxmlformats.org/officeDocument/2006/relationships/hyperlink" Target="https://www.openmainframeproject.org/resources/newslett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0.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105.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91.png"/><Relationship Id="rId8"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wp-content/uploads/sites/11/2020/11/Open-Mainframe-Summit-Transparency-Report-2020.pdf" TargetMode="External"/><Relationship Id="rId4" Type="http://schemas.openxmlformats.org/officeDocument/2006/relationships/image" Target="../media/image101.png"/><Relationship Id="rId5" Type="http://schemas.openxmlformats.org/officeDocument/2006/relationships/image" Target="../media/image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hyperlink" Target="https://www.openmainframeproject.org/projects/zowe/conformance" TargetMode="External"/><Relationship Id="rId4" Type="http://schemas.openxmlformats.org/officeDocument/2006/relationships/image" Target="../media/image104.png"/><Relationship Id="rId5" Type="http://schemas.openxmlformats.org/officeDocument/2006/relationships/image" Target="../media/image103.png"/></Relationships>
</file>

<file path=ppt/slides/_rels/slide4.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32.jpg"/><Relationship Id="rId9" Type="http://schemas.openxmlformats.org/officeDocument/2006/relationships/image" Target="../media/image33.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30.png"/><Relationship Id="rId8"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00.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0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9.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0.png"/></Relationships>
</file>

<file path=ppt/slides/_rels/slide44.xml.rels><?xml version="1.0" encoding="UTF-8" standalone="yes"?><Relationships xmlns="http://schemas.openxmlformats.org/package/2006/relationships"><Relationship Id="rId11" Type="http://schemas.openxmlformats.org/officeDocument/2006/relationships/hyperlink" Target="https://events.linuxfoundation.org/about/community/" TargetMode="External"/><Relationship Id="rId10" Type="http://schemas.openxmlformats.org/officeDocument/2006/relationships/hyperlink" Target="https://www.linux.com/" TargetMode="External"/><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9" Type="http://schemas.openxmlformats.org/officeDocument/2006/relationships/hyperlink" Target="https://linuxfoundation.org/" TargetMode="External"/><Relationship Id="rId5" Type="http://schemas.openxmlformats.org/officeDocument/2006/relationships/hyperlink" Target="https://events.linuxfoundation.org/lf-member-summit/" TargetMode="External"/><Relationship Id="rId6" Type="http://schemas.openxmlformats.org/officeDocument/2006/relationships/hyperlink" Target="https://events.linuxfoundation.org/" TargetMode="External"/><Relationship Id="rId7" Type="http://schemas.openxmlformats.org/officeDocument/2006/relationships/hyperlink" Target="https://events.linuxfoundation.org/about/sponsor/" TargetMode="External"/><Relationship Id="rId8" Type="http://schemas.openxmlformats.org/officeDocument/2006/relationships/hyperlink" Target="https://events.linuxfoundation.org/lf-legal-summi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221" name="Google Shape;221;p3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43" name="Google Shape;343;p42"/>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44" name="Google Shape;344;p42"/>
          <p:cNvPicPr preferRelativeResize="0"/>
          <p:nvPr/>
        </p:nvPicPr>
        <p:blipFill>
          <a:blip r:embed="rId4">
            <a:alphaModFix/>
          </a:blip>
          <a:stretch>
            <a:fillRect/>
          </a:stretch>
        </p:blipFill>
        <p:spPr>
          <a:xfrm>
            <a:off x="2450400" y="0"/>
            <a:ext cx="6723758" cy="4717800"/>
          </a:xfrm>
          <a:prstGeom prst="rect">
            <a:avLst/>
          </a:prstGeom>
          <a:noFill/>
          <a:ln>
            <a:noFill/>
          </a:ln>
        </p:spPr>
      </p:pic>
      <p:sp>
        <p:nvSpPr>
          <p:cNvPr id="345" name="Google Shape;345;p42"/>
          <p:cNvSpPr txBox="1"/>
          <p:nvPr/>
        </p:nvSpPr>
        <p:spPr>
          <a:xfrm>
            <a:off x="5221400" y="4071475"/>
            <a:ext cx="104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Debian s390x Working Group</a:t>
            </a:r>
            <a:endParaRPr sz="1000">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51" name="Google Shape;351;p43"/>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52" name="Google Shape;352;p43"/>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53" name="Google Shape;353;p43"/>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4" name="Google Shape;354;p43"/>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5" name="Google Shape;355;p43"/>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6" name="Google Shape;356;p43"/>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57" name="Google Shape;357;p43"/>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58" name="Google Shape;358;p43"/>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59" name="Google Shape;359;p43"/>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0" name="Google Shape;360;p43"/>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61" name="Google Shape;361;p4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67" name="Google Shape;367;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700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68" name="Google Shape;368;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69" name="Google Shape;369;p44"/>
          <p:cNvGrpSpPr/>
          <p:nvPr/>
        </p:nvGrpSpPr>
        <p:grpSpPr>
          <a:xfrm>
            <a:off x="163028" y="2976905"/>
            <a:ext cx="8523871" cy="1748496"/>
            <a:chOff x="163028" y="2976905"/>
            <a:chExt cx="8523871" cy="1748496"/>
          </a:xfrm>
        </p:grpSpPr>
        <p:grpSp>
          <p:nvGrpSpPr>
            <p:cNvPr id="370" name="Google Shape;370;p44"/>
            <p:cNvGrpSpPr/>
            <p:nvPr/>
          </p:nvGrpSpPr>
          <p:grpSpPr>
            <a:xfrm>
              <a:off x="2396375" y="2976905"/>
              <a:ext cx="4868470" cy="1329099"/>
              <a:chOff x="2124182" y="3261975"/>
              <a:chExt cx="4407052" cy="1138025"/>
            </a:xfrm>
          </p:grpSpPr>
          <p:pic>
            <p:nvPicPr>
              <p:cNvPr id="371" name="Google Shape;371;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72" name="Google Shape;372;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73" name="Google Shape;373;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74" name="Google Shape;374;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75" name="Google Shape;375;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76" name="Google Shape;376;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77" name="Google Shape;377;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78" name="Google Shape;378;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79" name="Google Shape;379;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80" name="Google Shape;380;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81" name="Google Shape;381;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82" name="Google Shape;382;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83" name="Google Shape;383;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84" name="Google Shape;384;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90" name="Google Shape;390;p45"/>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96" name="Google Shape;396;p46"/>
          <p:cNvPicPr preferRelativeResize="0"/>
          <p:nvPr/>
        </p:nvPicPr>
        <p:blipFill>
          <a:blip r:embed="rId3">
            <a:alphaModFix/>
          </a:blip>
          <a:stretch>
            <a:fillRect/>
          </a:stretch>
        </p:blipFill>
        <p:spPr>
          <a:xfrm>
            <a:off x="0" y="0"/>
            <a:ext cx="914400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402" name="Google Shape;402;p47"/>
          <p:cNvGrpSpPr/>
          <p:nvPr/>
        </p:nvGrpSpPr>
        <p:grpSpPr>
          <a:xfrm>
            <a:off x="282053" y="678896"/>
            <a:ext cx="8579894" cy="3569557"/>
            <a:chOff x="1243931" y="678925"/>
            <a:chExt cx="7879414" cy="3312199"/>
          </a:xfrm>
        </p:grpSpPr>
        <p:sp>
          <p:nvSpPr>
            <p:cNvPr id="403" name="Google Shape;403;p47"/>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04" name="Google Shape;404;p47"/>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05" name="Google Shape;405;p47"/>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06" name="Google Shape;406;p47"/>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7" name="Google Shape;407;p47"/>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08" name="Google Shape;408;p47"/>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a:t>
              </a:r>
              <a:r>
                <a:rPr b="1" lang="en-US" sz="1100">
                  <a:solidFill>
                    <a:schemeClr val="dk1"/>
                  </a:solidFill>
                  <a:latin typeface="Gill Sans"/>
                  <a:ea typeface="Gill Sans"/>
                  <a:cs typeface="Gill Sans"/>
                  <a:sym typeface="Gill Sans"/>
                </a:rPr>
                <a:t>+ Commits, 250+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vendors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pic>
          <p:nvPicPr>
            <p:cNvPr id="409" name="Google Shape;409;p47"/>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415" name="Google Shape;415;p48"/>
          <p:cNvGrpSpPr/>
          <p:nvPr/>
        </p:nvGrpSpPr>
        <p:grpSpPr>
          <a:xfrm>
            <a:off x="282050" y="915101"/>
            <a:ext cx="8579897" cy="3333352"/>
            <a:chOff x="282050" y="915101"/>
            <a:chExt cx="8579897" cy="3333352"/>
          </a:xfrm>
        </p:grpSpPr>
        <p:sp>
          <p:nvSpPr>
            <p:cNvPr id="416" name="Google Shape;416;p48"/>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17" name="Google Shape;417;p48"/>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8" name="Google Shape;418;p48"/>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19" name="Google Shape;419;p48"/>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420" name="Google Shape;420;p48"/>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421" name="Google Shape;421;p48"/>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422" name="Google Shape;422;p48"/>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423" name="Google Shape;423;p48"/>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424" name="Google Shape;424;p48"/>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430" name="Google Shape;430;p49"/>
          <p:cNvGrpSpPr/>
          <p:nvPr/>
        </p:nvGrpSpPr>
        <p:grpSpPr>
          <a:xfrm>
            <a:off x="282050" y="1107125"/>
            <a:ext cx="8579976" cy="3141460"/>
            <a:chOff x="282050" y="1107125"/>
            <a:chExt cx="8579976" cy="3141460"/>
          </a:xfrm>
        </p:grpSpPr>
        <p:grpSp>
          <p:nvGrpSpPr>
            <p:cNvPr id="431" name="Google Shape;431;p49"/>
            <p:cNvGrpSpPr/>
            <p:nvPr/>
          </p:nvGrpSpPr>
          <p:grpSpPr>
            <a:xfrm>
              <a:off x="282050" y="1107125"/>
              <a:ext cx="8579975" cy="3141460"/>
              <a:chOff x="282050" y="1107125"/>
              <a:chExt cx="8579975" cy="3141460"/>
            </a:xfrm>
          </p:grpSpPr>
          <p:grpSp>
            <p:nvGrpSpPr>
              <p:cNvPr id="432" name="Google Shape;432;p49"/>
              <p:cNvGrpSpPr/>
              <p:nvPr/>
            </p:nvGrpSpPr>
            <p:grpSpPr>
              <a:xfrm>
                <a:off x="282050" y="2188534"/>
                <a:ext cx="8579975" cy="2060051"/>
                <a:chOff x="282050" y="2188534"/>
                <a:chExt cx="8579975" cy="2060051"/>
              </a:xfrm>
            </p:grpSpPr>
            <p:sp>
              <p:nvSpPr>
                <p:cNvPr id="433" name="Google Shape;433;p4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34" name="Google Shape;434;p4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35" name="Google Shape;435;p4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36" name="Google Shape;436;p49"/>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437" name="Google Shape;437;p49"/>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438" name="Google Shape;438;p49"/>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1800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since April 2020</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1.9k stars and 400+ forks,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439" name="Google Shape;439;p49"/>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40" name="Google Shape;440;p49"/>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41" name="Google Shape;441;p49"/>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47" name="Google Shape;447;p50"/>
          <p:cNvGrpSpPr/>
          <p:nvPr/>
        </p:nvGrpSpPr>
        <p:grpSpPr>
          <a:xfrm>
            <a:off x="282050" y="1028675"/>
            <a:ext cx="8579975" cy="3219910"/>
            <a:chOff x="282050" y="1028675"/>
            <a:chExt cx="8579975" cy="3219910"/>
          </a:xfrm>
        </p:grpSpPr>
        <p:grpSp>
          <p:nvGrpSpPr>
            <p:cNvPr id="448" name="Google Shape;448;p50"/>
            <p:cNvGrpSpPr/>
            <p:nvPr/>
          </p:nvGrpSpPr>
          <p:grpSpPr>
            <a:xfrm>
              <a:off x="282050" y="2188534"/>
              <a:ext cx="8579975" cy="2060051"/>
              <a:chOff x="282050" y="2188534"/>
              <a:chExt cx="8579975" cy="2060051"/>
            </a:xfrm>
          </p:grpSpPr>
          <p:sp>
            <p:nvSpPr>
              <p:cNvPr id="449" name="Google Shape;449;p50"/>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50" name="Google Shape;450;p50"/>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51" name="Google Shape;451;p50"/>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52" name="Google Shape;452;p50"/>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53" name="Google Shape;453;p50"/>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54" name="Google Shape;454;p50"/>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55" name="Google Shape;455;p50"/>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228" name="Google Shape;228;p33"/>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229" name="Google Shape;229;p33"/>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62" name="Google Shape;462;p51"/>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69" name="Google Shape;469;p52"/>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70" name="Google Shape;470;p52"/>
          <p:cNvSpPr txBox="1"/>
          <p:nvPr/>
        </p:nvSpPr>
        <p:spPr>
          <a:xfrm>
            <a:off x="47459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pic>
        <p:nvPicPr>
          <p:cNvPr id="471" name="Google Shape;471;p52"/>
          <p:cNvPicPr preferRelativeResize="0"/>
          <p:nvPr/>
        </p:nvPicPr>
        <p:blipFill>
          <a:blip r:embed="rId4">
            <a:alphaModFix/>
          </a:blip>
          <a:stretch>
            <a:fillRect/>
          </a:stretch>
        </p:blipFill>
        <p:spPr>
          <a:xfrm>
            <a:off x="5659562" y="922025"/>
            <a:ext cx="2577625" cy="1047150"/>
          </a:xfrm>
          <a:prstGeom prst="rect">
            <a:avLst/>
          </a:prstGeom>
          <a:noFill/>
          <a:ln>
            <a:noFill/>
          </a:ln>
        </p:spPr>
      </p:pic>
      <p:sp>
        <p:nvSpPr>
          <p:cNvPr id="472" name="Google Shape;472;p52"/>
          <p:cNvSpPr txBox="1"/>
          <p:nvPr/>
        </p:nvSpPr>
        <p:spPr>
          <a:xfrm>
            <a:off x="52617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78" name="Google Shape;478;p53"/>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79" name="Google Shape;479;p53"/>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80" name="Google Shape;480;p53"/>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81" name="Google Shape;481;p53"/>
          <p:cNvGrpSpPr/>
          <p:nvPr/>
        </p:nvGrpSpPr>
        <p:grpSpPr>
          <a:xfrm>
            <a:off x="879958" y="4525041"/>
            <a:ext cx="2910942" cy="381009"/>
            <a:chOff x="879958" y="4525041"/>
            <a:chExt cx="2910942" cy="381009"/>
          </a:xfrm>
        </p:grpSpPr>
        <p:pic>
          <p:nvPicPr>
            <p:cNvPr id="482" name="Google Shape;482;p53"/>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83" name="Google Shape;483;p53"/>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4"/>
          <p:cNvPicPr preferRelativeResize="0"/>
          <p:nvPr/>
        </p:nvPicPr>
        <p:blipFill rotWithShape="1">
          <a:blip r:embed="rId3">
            <a:alphaModFix/>
          </a:blip>
          <a:srcRect b="15626" l="0" r="0" t="0"/>
          <a:stretch/>
        </p:blipFill>
        <p:spPr>
          <a:xfrm>
            <a:off x="0" y="-2025"/>
            <a:ext cx="9144000" cy="5143500"/>
          </a:xfrm>
          <a:prstGeom prst="rect">
            <a:avLst/>
          </a:prstGeom>
          <a:noFill/>
          <a:ln>
            <a:noFill/>
          </a:ln>
        </p:spPr>
      </p:pic>
      <p:sp>
        <p:nvSpPr>
          <p:cNvPr id="490" name="Google Shape;490;p54"/>
          <p:cNvSpPr txBox="1"/>
          <p:nvPr>
            <p:ph idx="4294967295" type="title"/>
          </p:nvPr>
        </p:nvSpPr>
        <p:spPr>
          <a:xfrm>
            <a:off x="86650" y="79675"/>
            <a:ext cx="1860300" cy="1094400"/>
          </a:xfrm>
          <a:prstGeom prst="rect">
            <a:avLst/>
          </a:prstGeom>
          <a:solidFill>
            <a:srgbClr val="E0DADA">
              <a:alpha val="48600"/>
            </a:srgbClr>
          </a:solidFill>
        </p:spPr>
        <p:txBody>
          <a:bodyPr anchorCtr="0" anchor="ctr" bIns="68575" lIns="68575" spcFirstLastPara="1" rIns="68575" wrap="square" tIns="68575">
            <a:noAutofit/>
          </a:bodyPr>
          <a:lstStyle/>
          <a:p>
            <a:pPr indent="0" lvl="0" marL="0" rtl="0" algn="l">
              <a:spcBef>
                <a:spcPts val="0"/>
              </a:spcBef>
              <a:spcAft>
                <a:spcPts val="0"/>
              </a:spcAft>
              <a:buNone/>
            </a:pPr>
            <a:r>
              <a:rPr lang="en-US" sz="2300">
                <a:solidFill>
                  <a:schemeClr val="lt1"/>
                </a:solidFill>
              </a:rPr>
              <a:t>Growing diversity in mainframe</a:t>
            </a:r>
            <a:endParaRPr sz="23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p55"/>
          <p:cNvGrpSpPr/>
          <p:nvPr/>
        </p:nvGrpSpPr>
        <p:grpSpPr>
          <a:xfrm>
            <a:off x="538150" y="1012725"/>
            <a:ext cx="8146800" cy="3660300"/>
            <a:chOff x="538125" y="1278800"/>
            <a:chExt cx="8146800" cy="3660300"/>
          </a:xfrm>
        </p:grpSpPr>
        <p:sp>
          <p:nvSpPr>
            <p:cNvPr id="497" name="Google Shape;497;p55"/>
            <p:cNvSpPr/>
            <p:nvPr/>
          </p:nvSpPr>
          <p:spPr>
            <a:xfrm>
              <a:off x="538125" y="1278800"/>
              <a:ext cx="8146800" cy="3660300"/>
            </a:xfrm>
            <a:prstGeom prst="rect">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55"/>
            <p:cNvGrpSpPr/>
            <p:nvPr/>
          </p:nvGrpSpPr>
          <p:grpSpPr>
            <a:xfrm>
              <a:off x="538175" y="1278800"/>
              <a:ext cx="7341450" cy="3596376"/>
              <a:chOff x="-811455" y="2"/>
              <a:chExt cx="8010312" cy="4037696"/>
            </a:xfrm>
          </p:grpSpPr>
          <p:pic>
            <p:nvPicPr>
              <p:cNvPr id="499" name="Google Shape;499;p55"/>
              <p:cNvPicPr preferRelativeResize="0"/>
              <p:nvPr/>
            </p:nvPicPr>
            <p:blipFill>
              <a:blip r:embed="rId3">
                <a:alphaModFix/>
              </a:blip>
              <a:stretch>
                <a:fillRect/>
              </a:stretch>
            </p:blipFill>
            <p:spPr>
              <a:xfrm>
                <a:off x="3863339" y="1973451"/>
                <a:ext cx="1543044" cy="1678584"/>
              </a:xfrm>
              <a:prstGeom prst="rect">
                <a:avLst/>
              </a:prstGeom>
              <a:noFill/>
              <a:ln>
                <a:noFill/>
              </a:ln>
            </p:spPr>
          </p:pic>
          <p:pic>
            <p:nvPicPr>
              <p:cNvPr id="500" name="Google Shape;500;p55"/>
              <p:cNvPicPr preferRelativeResize="0"/>
              <p:nvPr/>
            </p:nvPicPr>
            <p:blipFill>
              <a:blip r:embed="rId4">
                <a:alphaModFix/>
              </a:blip>
              <a:stretch>
                <a:fillRect/>
              </a:stretch>
            </p:blipFill>
            <p:spPr>
              <a:xfrm>
                <a:off x="2081971" y="1936934"/>
                <a:ext cx="1761975" cy="1727955"/>
              </a:xfrm>
              <a:prstGeom prst="rect">
                <a:avLst/>
              </a:prstGeom>
              <a:noFill/>
              <a:ln>
                <a:noFill/>
              </a:ln>
            </p:spPr>
          </p:pic>
          <p:pic>
            <p:nvPicPr>
              <p:cNvPr id="501" name="Google Shape;501;p55"/>
              <p:cNvPicPr preferRelativeResize="0"/>
              <p:nvPr/>
            </p:nvPicPr>
            <p:blipFill>
              <a:blip r:embed="rId5">
                <a:alphaModFix/>
              </a:blip>
              <a:stretch>
                <a:fillRect/>
              </a:stretch>
            </p:blipFill>
            <p:spPr>
              <a:xfrm>
                <a:off x="724116" y="1973450"/>
                <a:ext cx="1524140" cy="1498315"/>
              </a:xfrm>
              <a:prstGeom prst="rect">
                <a:avLst/>
              </a:prstGeom>
              <a:noFill/>
              <a:ln>
                <a:noFill/>
              </a:ln>
            </p:spPr>
          </p:pic>
          <p:pic>
            <p:nvPicPr>
              <p:cNvPr id="502" name="Google Shape;502;p55"/>
              <p:cNvPicPr preferRelativeResize="0"/>
              <p:nvPr/>
            </p:nvPicPr>
            <p:blipFill>
              <a:blip r:embed="rId6">
                <a:alphaModFix/>
              </a:blip>
              <a:stretch>
                <a:fillRect/>
              </a:stretch>
            </p:blipFill>
            <p:spPr>
              <a:xfrm>
                <a:off x="-811455" y="1948119"/>
                <a:ext cx="1469530" cy="1705597"/>
              </a:xfrm>
              <a:prstGeom prst="rect">
                <a:avLst/>
              </a:prstGeom>
              <a:noFill/>
              <a:ln>
                <a:noFill/>
              </a:ln>
            </p:spPr>
          </p:pic>
          <p:pic>
            <p:nvPicPr>
              <p:cNvPr id="503" name="Google Shape;503;p55"/>
              <p:cNvPicPr preferRelativeResize="0"/>
              <p:nvPr/>
            </p:nvPicPr>
            <p:blipFill>
              <a:blip r:embed="rId7">
                <a:alphaModFix/>
              </a:blip>
              <a:stretch>
                <a:fillRect/>
              </a:stretch>
            </p:blipFill>
            <p:spPr>
              <a:xfrm>
                <a:off x="5655812" y="1954111"/>
                <a:ext cx="1543045" cy="2083587"/>
              </a:xfrm>
              <a:prstGeom prst="rect">
                <a:avLst/>
              </a:prstGeom>
              <a:noFill/>
              <a:ln>
                <a:noFill/>
              </a:ln>
            </p:spPr>
          </p:pic>
          <p:pic>
            <p:nvPicPr>
              <p:cNvPr id="504" name="Google Shape;504;p55"/>
              <p:cNvPicPr preferRelativeResize="0"/>
              <p:nvPr/>
            </p:nvPicPr>
            <p:blipFill>
              <a:blip r:embed="rId8">
                <a:alphaModFix/>
              </a:blip>
              <a:stretch>
                <a:fillRect/>
              </a:stretch>
            </p:blipFill>
            <p:spPr>
              <a:xfrm>
                <a:off x="-811453" y="2"/>
                <a:ext cx="3068987" cy="1794431"/>
              </a:xfrm>
              <a:prstGeom prst="rect">
                <a:avLst/>
              </a:prstGeom>
              <a:noFill/>
              <a:ln>
                <a:noFill/>
              </a:ln>
            </p:spPr>
          </p:pic>
          <p:pic>
            <p:nvPicPr>
              <p:cNvPr id="505" name="Google Shape;505;p55"/>
              <p:cNvPicPr preferRelativeResize="0"/>
              <p:nvPr/>
            </p:nvPicPr>
            <p:blipFill>
              <a:blip r:embed="rId9">
                <a:alphaModFix/>
              </a:blip>
              <a:stretch>
                <a:fillRect/>
              </a:stretch>
            </p:blipFill>
            <p:spPr>
              <a:xfrm>
                <a:off x="3612142" y="2"/>
                <a:ext cx="1543045" cy="1517651"/>
              </a:xfrm>
              <a:prstGeom prst="rect">
                <a:avLst/>
              </a:prstGeom>
              <a:noFill/>
              <a:ln>
                <a:noFill/>
              </a:ln>
            </p:spPr>
          </p:pic>
        </p:grpSp>
      </p:grpSp>
      <p:sp>
        <p:nvSpPr>
          <p:cNvPr id="506" name="Google Shape;50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Open Mainframe Project Female Leadership</a:t>
            </a:r>
            <a:endParaRPr/>
          </a:p>
        </p:txBody>
      </p:sp>
      <p:sp>
        <p:nvSpPr>
          <p:cNvPr id="507" name="Google Shape;507;p55"/>
          <p:cNvSpPr txBox="1"/>
          <p:nvPr/>
        </p:nvSpPr>
        <p:spPr>
          <a:xfrm>
            <a:off x="2313550" y="4694700"/>
            <a:ext cx="45960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262626"/>
                </a:solidFill>
                <a:latin typeface="Gill Sans"/>
                <a:ea typeface="Gill Sans"/>
                <a:cs typeface="Gill Sans"/>
                <a:sym typeface="Gill Sans"/>
              </a:rPr>
              <a:t>Over </a:t>
            </a:r>
            <a:r>
              <a:rPr lang="en-US" sz="1400">
                <a:solidFill>
                  <a:srgbClr val="262626"/>
                </a:solidFill>
                <a:latin typeface="Gill Sans"/>
                <a:ea typeface="Gill Sans"/>
                <a:cs typeface="Gill Sans"/>
                <a:sym typeface="Gill Sans"/>
              </a:rPr>
              <a:t>35% of Open Mainframe Project Leadership is Female</a:t>
            </a:r>
            <a:endParaRPr sz="1400">
              <a:solidFill>
                <a:srgbClr val="262626"/>
              </a:solidFill>
              <a:latin typeface="Gill Sans"/>
              <a:ea typeface="Gill Sans"/>
              <a:cs typeface="Gill Sans"/>
              <a:sym typeface="Gill Sans"/>
            </a:endParaRPr>
          </a:p>
        </p:txBody>
      </p:sp>
      <p:pic>
        <p:nvPicPr>
          <p:cNvPr id="508" name="Google Shape;508;p55"/>
          <p:cNvPicPr preferRelativeResize="0"/>
          <p:nvPr/>
        </p:nvPicPr>
        <p:blipFill>
          <a:blip r:embed="rId10">
            <a:alphaModFix/>
          </a:blip>
          <a:stretch>
            <a:fillRect/>
          </a:stretch>
        </p:blipFill>
        <p:spPr>
          <a:xfrm>
            <a:off x="7442625" y="1012725"/>
            <a:ext cx="1242324" cy="1334542"/>
          </a:xfrm>
          <a:prstGeom prst="rect">
            <a:avLst/>
          </a:prstGeom>
          <a:noFill/>
          <a:ln>
            <a:noFill/>
          </a:ln>
        </p:spPr>
      </p:pic>
      <p:pic>
        <p:nvPicPr>
          <p:cNvPr id="509" name="Google Shape;509;p55"/>
          <p:cNvPicPr preferRelativeResize="0"/>
          <p:nvPr/>
        </p:nvPicPr>
        <p:blipFill rotWithShape="1">
          <a:blip r:embed="rId11">
            <a:alphaModFix/>
          </a:blip>
          <a:srcRect b="0" l="0" r="0" t="2104"/>
          <a:stretch/>
        </p:blipFill>
        <p:spPr>
          <a:xfrm>
            <a:off x="3387475" y="1012725"/>
            <a:ext cx="1242332" cy="1519175"/>
          </a:xfrm>
          <a:prstGeom prst="rect">
            <a:avLst/>
          </a:prstGeom>
          <a:noFill/>
          <a:ln>
            <a:noFill/>
          </a:ln>
        </p:spPr>
      </p:pic>
      <p:pic>
        <p:nvPicPr>
          <p:cNvPr id="510" name="Google Shape;510;p55"/>
          <p:cNvPicPr preferRelativeResize="0"/>
          <p:nvPr/>
        </p:nvPicPr>
        <p:blipFill>
          <a:blip r:embed="rId12">
            <a:alphaModFix/>
          </a:blip>
          <a:stretch>
            <a:fillRect/>
          </a:stretch>
        </p:blipFill>
        <p:spPr>
          <a:xfrm>
            <a:off x="5992323" y="1012713"/>
            <a:ext cx="1414200" cy="16321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6"/>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sz="2400">
                <a:solidFill>
                  <a:srgbClr val="000000"/>
                </a:solidFill>
              </a:rPr>
              <a:t>Building a diverse and inclusive community</a:t>
            </a:r>
            <a:endParaRPr sz="2400">
              <a:solidFill>
                <a:srgbClr val="000000"/>
              </a:solidFill>
            </a:endParaRPr>
          </a:p>
        </p:txBody>
      </p:sp>
      <p:pic>
        <p:nvPicPr>
          <p:cNvPr id="516" name="Google Shape;516;p56"/>
          <p:cNvPicPr preferRelativeResize="0"/>
          <p:nvPr/>
        </p:nvPicPr>
        <p:blipFill>
          <a:blip r:embed="rId3">
            <a:alphaModFix/>
          </a:blip>
          <a:stretch>
            <a:fillRect/>
          </a:stretch>
        </p:blipFill>
        <p:spPr>
          <a:xfrm>
            <a:off x="5186675" y="1186175"/>
            <a:ext cx="3957326" cy="3957326"/>
          </a:xfrm>
          <a:prstGeom prst="rect">
            <a:avLst/>
          </a:prstGeom>
          <a:noFill/>
          <a:ln>
            <a:noFill/>
          </a:ln>
        </p:spPr>
      </p:pic>
      <p:sp>
        <p:nvSpPr>
          <p:cNvPr id="517" name="Google Shape;517;p56"/>
          <p:cNvSpPr txBox="1"/>
          <p:nvPr>
            <p:ph idx="1" type="body"/>
          </p:nvPr>
        </p:nvSpPr>
        <p:spPr>
          <a:xfrm>
            <a:off x="317500" y="943425"/>
            <a:ext cx="4869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a:t>The Open Mainframe Project promotes diverse and inclusive communities, partnering with groups and efforts to increase diversity in mainframe.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rPr lang="en-US"/>
              <a:t>Check out our Diversity and Inclusion working group at </a:t>
            </a:r>
            <a:r>
              <a:rPr lang="en-US" u="sng">
                <a:solidFill>
                  <a:schemeClr val="hlink"/>
                </a:solidFill>
                <a:hlinkClick r:id="rId4"/>
              </a:rPr>
              <a:t>https://lists.openmainframeproject.org/g/wg-diversity</a:t>
            </a:r>
            <a:r>
              <a:rPr lang="en-US"/>
              <a:t>  and events at </a:t>
            </a:r>
            <a:r>
              <a:rPr lang="en-US" u="sng">
                <a:solidFill>
                  <a:schemeClr val="hlink"/>
                </a:solidFill>
                <a:hlinkClick r:id="rId5"/>
              </a:rPr>
              <a:t>https://www.openmainframeproject.org/events/category/diversity-inclusion</a:t>
            </a:r>
            <a:r>
              <a:rPr lang="en-US"/>
              <a:t>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OMP Ambassadors driving awareness</a:t>
            </a:r>
            <a:endParaRPr/>
          </a:p>
        </p:txBody>
      </p:sp>
      <p:sp>
        <p:nvSpPr>
          <p:cNvPr id="523" name="Google Shape;523;p57"/>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524" name="Google Shape;524;p57"/>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525" name="Google Shape;525;p57"/>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8"/>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531" name="Google Shape;531;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32" name="Google Shape;532;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33" name="Google Shape;533;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34" name="Google Shape;534;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38" name="Shape 538"/>
        <p:cNvGrpSpPr/>
        <p:nvPr/>
      </p:nvGrpSpPr>
      <p:grpSpPr>
        <a:xfrm>
          <a:off x="0" y="0"/>
          <a:ext cx="0" cy="0"/>
          <a:chOff x="0" y="0"/>
          <a:chExt cx="0" cy="0"/>
        </a:xfrm>
      </p:grpSpPr>
      <p:graphicFrame>
        <p:nvGraphicFramePr>
          <p:cNvPr id="539" name="Google Shape;539;p59"/>
          <p:cNvGraphicFramePr/>
          <p:nvPr/>
        </p:nvGraphicFramePr>
        <p:xfrm>
          <a:off x="-25" y="64400"/>
          <a:ext cx="3000000" cy="3000000"/>
        </p:xfrm>
        <a:graphic>
          <a:graphicData uri="http://schemas.openxmlformats.org/drawingml/2006/table">
            <a:tbl>
              <a:tblPr>
                <a:noFill/>
                <a:tableStyleId>{032635AE-C75A-4D89-85FC-18478DD93EE9}</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45</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40" name="Google Shape;540;p59"/>
          <p:cNvPicPr preferRelativeResize="0"/>
          <p:nvPr/>
        </p:nvPicPr>
        <p:blipFill>
          <a:blip r:embed="rId3">
            <a:alphaModFix/>
          </a:blip>
          <a:stretch>
            <a:fillRect/>
          </a:stretch>
        </p:blipFill>
        <p:spPr>
          <a:xfrm>
            <a:off x="51975" y="1424300"/>
            <a:ext cx="9037527" cy="3675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0"/>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47" name="Google Shape;547;p60"/>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48" name="Google Shape;548;p60"/>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49" name="Google Shape;549;p60"/>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50" name="Google Shape;550;p60"/>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51" name="Google Shape;551;p60"/>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52" name="Google Shape;552;p60"/>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53" name="Google Shape;553;p60"/>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19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54" name="Google Shape;554;p60"/>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hlink"/>
                </a:solidFill>
                <a:latin typeface="Gill Sans"/>
                <a:ea typeface="Gill Sans"/>
                <a:cs typeface="Gill Sans"/>
                <a:sym typeface="Gill Sans"/>
                <a:hlinkClick r:id="rId7"/>
              </a:rPr>
              <a:t>https://www.openmainframeproject.org/about/join</a:t>
            </a:r>
            <a:r>
              <a:rPr lang="en-US">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p:txBody>
      </p:sp>
      <p:sp>
        <p:nvSpPr>
          <p:cNvPr id="555" name="Google Shape;555;p6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4"/>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37" name="Google Shape;237;p34"/>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sz="2300"/>
              <a:t>1960s thr</a:t>
            </a:r>
            <a:r>
              <a:rPr lang="en-US" sz="2300"/>
              <a:t>ough</a:t>
            </a:r>
            <a:r>
              <a:rPr lang="en-US" sz="2300"/>
              <a:t> mid 2000s</a:t>
            </a:r>
            <a:endParaRPr sz="2300"/>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62" name="Google Shape;562;p6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63" name="Google Shape;563;p6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564" name="Google Shape;564;p6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65" name="Google Shape;565;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566" name="Google Shape;566;p6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67" name="Google Shape;567;p6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descr="12c copy" id="572" name="Google Shape;572;p6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73" name="Google Shape;573;p6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 name="Google Shape;575;p62"/>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19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76" name="Google Shape;576;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77" name="Google Shape;577;p6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78" name="Google Shape;578;p6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590" name="Google Shape;59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5"/>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596" name="Google Shape;596;p65"/>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03" name="Google Shape;603;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10" name="Google Shape;610;p67"/>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611" name="Google Shape;611;p67"/>
          <p:cNvGrpSpPr/>
          <p:nvPr/>
        </p:nvGrpSpPr>
        <p:grpSpPr>
          <a:xfrm>
            <a:off x="867200" y="3194000"/>
            <a:ext cx="7409600" cy="1725500"/>
            <a:chOff x="1033450" y="3194000"/>
            <a:chExt cx="7409600" cy="1725500"/>
          </a:xfrm>
        </p:grpSpPr>
        <p:pic>
          <p:nvPicPr>
            <p:cNvPr id="612" name="Google Shape;612;p67"/>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613" name="Google Shape;613;p67"/>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614" name="Google Shape;614;p67"/>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615" name="Google Shape;615;p67"/>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4000+ followers</a:t>
              </a:r>
              <a:endParaRPr>
                <a:latin typeface="Gill Sans"/>
                <a:ea typeface="Gill Sans"/>
                <a:cs typeface="Gill Sans"/>
                <a:sym typeface="Gill Sans"/>
              </a:endParaRPr>
            </a:p>
          </p:txBody>
        </p:sp>
        <p:sp>
          <p:nvSpPr>
            <p:cNvPr id="616" name="Google Shape;616;p67"/>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2400+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17" name="Google Shape;617;p67"/>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624" name="Google Shape;624;p68"/>
          <p:cNvSpPr txBox="1"/>
          <p:nvPr>
            <p:ph idx="1" type="body"/>
          </p:nvPr>
        </p:nvSpPr>
        <p:spPr>
          <a:xfrm>
            <a:off x="317500" y="943425"/>
            <a:ext cx="3931200" cy="397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Learn more about the 2020 event in the </a:t>
            </a:r>
            <a:r>
              <a:rPr lang="en-US" u="sng">
                <a:solidFill>
                  <a:schemeClr val="hlink"/>
                </a:solidFill>
                <a:hlinkClick r:id="rId3"/>
              </a:rPr>
              <a:t>Open Mainframe Summit Transparency Report 2020</a:t>
            </a:r>
            <a:r>
              <a:rPr lang="en-US"/>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625" name="Google Shape;625;p68"/>
          <p:cNvPicPr preferRelativeResize="0"/>
          <p:nvPr/>
        </p:nvPicPr>
        <p:blipFill>
          <a:blip r:embed="rId4">
            <a:alphaModFix/>
          </a:blip>
          <a:stretch>
            <a:fillRect/>
          </a:stretch>
        </p:blipFill>
        <p:spPr>
          <a:xfrm>
            <a:off x="4606743" y="969125"/>
            <a:ext cx="4000400" cy="1625150"/>
          </a:xfrm>
          <a:prstGeom prst="rect">
            <a:avLst/>
          </a:prstGeom>
          <a:noFill/>
          <a:ln>
            <a:noFill/>
          </a:ln>
        </p:spPr>
      </p:pic>
      <p:pic>
        <p:nvPicPr>
          <p:cNvPr id="626" name="Google Shape;626;p68"/>
          <p:cNvPicPr preferRelativeResize="0"/>
          <p:nvPr/>
        </p:nvPicPr>
        <p:blipFill>
          <a:blip r:embed="rId5">
            <a:alphaModFix/>
          </a:blip>
          <a:stretch>
            <a:fillRect/>
          </a:stretch>
        </p:blipFill>
        <p:spPr>
          <a:xfrm>
            <a:off x="4444689" y="2956650"/>
            <a:ext cx="4324524" cy="1625150"/>
          </a:xfrm>
          <a:prstGeom prst="rect">
            <a:avLst/>
          </a:prstGeom>
          <a:noFill/>
          <a:ln>
            <a:noFill/>
          </a:ln>
        </p:spPr>
      </p:pic>
      <p:sp>
        <p:nvSpPr>
          <p:cNvPr id="627" name="Google Shape;627;p68"/>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9"/>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34" name="Google Shape;634;p69"/>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635" name="Google Shape;635;p69"/>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636" name="Google Shape;636;p69"/>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642" name="Google Shape;642;p70"/>
          <p:cNvSpPr txBox="1"/>
          <p:nvPr>
            <p:ph idx="1" type="body"/>
          </p:nvPr>
        </p:nvSpPr>
        <p:spPr>
          <a:xfrm>
            <a:off x="317500" y="943425"/>
            <a:ext cx="552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400"/>
              <a:t>The Zowe Conformance Program aims to give users the confidence that when they use a product, app, or distribution that leverages Zowe they can expect a high level of common functionality, interoperability and user experience.  </a:t>
            </a:r>
            <a:endParaRPr sz="1400"/>
          </a:p>
          <a:p>
            <a:pPr indent="0" lvl="0" marL="0" rtl="0" algn="l">
              <a:spcBef>
                <a:spcPts val="400"/>
              </a:spcBef>
              <a:spcAft>
                <a:spcPts val="0"/>
              </a:spcAft>
              <a:buClr>
                <a:schemeClr val="dk1"/>
              </a:buClr>
              <a:buSzPts val="1100"/>
              <a:buFont typeface="Arial"/>
              <a:buNone/>
            </a:pPr>
            <a:r>
              <a:rPr lang="en-US" sz="1400"/>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endParaRPr sz="1400"/>
          </a:p>
          <a:p>
            <a:pPr indent="0" lvl="0" marL="0" rtl="0" algn="l">
              <a:spcBef>
                <a:spcPts val="400"/>
              </a:spcBef>
              <a:spcAft>
                <a:spcPts val="0"/>
              </a:spcAft>
              <a:buNone/>
            </a:pPr>
            <a:r>
              <a:rPr lang="en-US" sz="1400"/>
              <a:t>All vendors are invited to submit conformance testing results for review and approval by the Open Mainframe Project. If your company provides software based on Zowe, we encourage you to get certified today.</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400"/>
              <a:t>More details at </a:t>
            </a:r>
            <a:r>
              <a:rPr lang="en-US" sz="1400" u="sng">
                <a:solidFill>
                  <a:schemeClr val="hlink"/>
                </a:solidFill>
                <a:hlinkClick r:id="rId3"/>
              </a:rPr>
              <a:t>https://www.openmainframeproject.org/projects/zowe/conformance</a:t>
            </a:r>
            <a:r>
              <a:rPr lang="en-US" sz="1400"/>
              <a:t> </a:t>
            </a:r>
            <a:endParaRPr sz="1400"/>
          </a:p>
          <a:p>
            <a:pPr indent="0" lvl="0" marL="0" rtl="0" algn="l">
              <a:spcBef>
                <a:spcPts val="400"/>
              </a:spcBef>
              <a:spcAft>
                <a:spcPts val="0"/>
              </a:spcAft>
              <a:buNone/>
            </a:pPr>
            <a:r>
              <a:t/>
            </a:r>
            <a:endParaRPr sz="1400"/>
          </a:p>
        </p:txBody>
      </p:sp>
      <p:pic>
        <p:nvPicPr>
          <p:cNvPr id="643" name="Google Shape;643;p70"/>
          <p:cNvPicPr preferRelativeResize="0"/>
          <p:nvPr/>
        </p:nvPicPr>
        <p:blipFill rotWithShape="1">
          <a:blip r:embed="rId4">
            <a:alphaModFix/>
          </a:blip>
          <a:srcRect b="29464" l="67610" r="1329" t="6967"/>
          <a:stretch/>
        </p:blipFill>
        <p:spPr>
          <a:xfrm>
            <a:off x="6282425" y="1745100"/>
            <a:ext cx="2516626" cy="3269801"/>
          </a:xfrm>
          <a:prstGeom prst="rect">
            <a:avLst/>
          </a:prstGeom>
          <a:noFill/>
          <a:ln>
            <a:noFill/>
          </a:ln>
        </p:spPr>
      </p:pic>
      <p:pic>
        <p:nvPicPr>
          <p:cNvPr id="644" name="Google Shape;644;p70"/>
          <p:cNvPicPr preferRelativeResize="0"/>
          <p:nvPr/>
        </p:nvPicPr>
        <p:blipFill>
          <a:blip r:embed="rId5">
            <a:alphaModFix/>
          </a:blip>
          <a:stretch>
            <a:fillRect/>
          </a:stretch>
        </p:blipFill>
        <p:spPr>
          <a:xfrm>
            <a:off x="6637063" y="702952"/>
            <a:ext cx="1807348" cy="945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44" name="Google Shape;244;p35"/>
          <p:cNvGrpSpPr/>
          <p:nvPr/>
        </p:nvGrpSpPr>
        <p:grpSpPr>
          <a:xfrm>
            <a:off x="55741" y="1810614"/>
            <a:ext cx="9012492" cy="2151477"/>
            <a:chOff x="448071" y="2863559"/>
            <a:chExt cx="8294213" cy="1834166"/>
          </a:xfrm>
        </p:grpSpPr>
        <p:cxnSp>
          <p:nvCxnSpPr>
            <p:cNvPr id="245" name="Google Shape;245;p35"/>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46" name="Google Shape;246;p35"/>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7" name="Google Shape;247;p35"/>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48" name="Google Shape;248;p35"/>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49" name="Google Shape;249;p35"/>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0" name="Google Shape;250;p35"/>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51" name="Google Shape;251;p35"/>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52" name="Google Shape;252;p35"/>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53" name="Google Shape;253;p35"/>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4" name="Google Shape;254;p35"/>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55" name="Google Shape;255;p35"/>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56" name="Google Shape;256;p35"/>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7" name="Google Shape;257;p35"/>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58" name="Google Shape;258;p35"/>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59" name="Google Shape;259;p35"/>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0" name="Google Shape;260;p35"/>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1" name="Google Shape;261;p35"/>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62" name="Google Shape;262;p35"/>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63" name="Google Shape;263;p35"/>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64" name="Google Shape;264;p35"/>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65" name="Google Shape;265;p35"/>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6" name="Google Shape;266;p35"/>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67" name="Google Shape;267;p35"/>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8" name="Google Shape;268;p35"/>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9" name="Google Shape;269;p35"/>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0" name="Google Shape;270;p35"/>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1" name="Google Shape;271;p35"/>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2" name="Google Shape;272;p35"/>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3" name="Google Shape;273;p35"/>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4" name="Google Shape;274;p35"/>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5" name="Google Shape;275;p35"/>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76" name="Google Shape;276;p35"/>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77" name="Google Shape;277;p35"/>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78" name="Google Shape;278;p35"/>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79" name="Google Shape;279;p35"/>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80" name="Google Shape;280;p35"/>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81" name="Google Shape;281;p35"/>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82" name="Google Shape;282;p35"/>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83" name="Google Shape;283;p35"/>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84" name="Google Shape;284;p35"/>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85" name="Google Shape;285;p35"/>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86" name="Google Shape;286;p35"/>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87" name="Google Shape;287;p35"/>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88" name="Google Shape;288;p35"/>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89" name="Google Shape;289;p35"/>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90" name="Google Shape;290;p35"/>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91" name="Google Shape;291;p35"/>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92" name="Google Shape;292;p35"/>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93" name="Google Shape;293;p35"/>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94" name="Google Shape;294;p35"/>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1"/>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50" name="Google Shape;650;p7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51" name="Google Shape;651;p71"/>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52" name="Google Shape;652;p71"/>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 credits</a:t>
            </a:r>
            <a:endParaRPr/>
          </a:p>
        </p:txBody>
      </p:sp>
      <p:sp>
        <p:nvSpPr>
          <p:cNvPr id="659" name="Google Shape;659;p72"/>
          <p:cNvSpPr txBox="1"/>
          <p:nvPr>
            <p:ph idx="1" type="body"/>
          </p:nvPr>
        </p:nvSpPr>
        <p:spPr>
          <a:xfrm>
            <a:off x="317500" y="2273227"/>
            <a:ext cx="8369400" cy="1965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lang="en-US" sz="1700"/>
              <a:t>As an Open Mainframe Project Silver or Platinum member, you are entitled to 10 vouchers for 100% any…</a:t>
            </a:r>
            <a:endParaRPr sz="1700"/>
          </a:p>
          <a:p>
            <a:pPr indent="-336550" lvl="0" marL="457200" rtl="0" algn="l">
              <a:spcBef>
                <a:spcPts val="400"/>
              </a:spcBef>
              <a:spcAft>
                <a:spcPts val="0"/>
              </a:spcAft>
              <a:buSzPts val="1700"/>
              <a:buChar char="•"/>
            </a:pPr>
            <a:r>
              <a:rPr lang="en-US" sz="1700"/>
              <a:t>LF eLearning Class </a:t>
            </a:r>
            <a:endParaRPr sz="1700"/>
          </a:p>
          <a:p>
            <a:pPr indent="-336550" lvl="0" marL="457200" rtl="0" algn="l">
              <a:spcBef>
                <a:spcPts val="0"/>
              </a:spcBef>
              <a:spcAft>
                <a:spcPts val="0"/>
              </a:spcAft>
              <a:buSzPts val="1700"/>
              <a:buChar char="•"/>
            </a:pPr>
            <a:r>
              <a:rPr lang="en-US" sz="1700"/>
              <a:t>Certification Exam </a:t>
            </a:r>
            <a:endParaRPr sz="1700"/>
          </a:p>
          <a:p>
            <a:pPr indent="-336550" lvl="0" marL="457200" rtl="0" algn="l">
              <a:spcBef>
                <a:spcPts val="0"/>
              </a:spcBef>
              <a:spcAft>
                <a:spcPts val="0"/>
              </a:spcAft>
              <a:buSzPts val="1700"/>
              <a:buChar char="•"/>
            </a:pPr>
            <a:r>
              <a:rPr lang="en-US" sz="1700"/>
              <a:t>eLearning+Certification Exam “Bundle". </a:t>
            </a:r>
            <a:endParaRPr sz="1700"/>
          </a:p>
          <a:p>
            <a:pPr indent="0" lvl="0" marL="0" rtl="0" algn="l">
              <a:spcBef>
                <a:spcPts val="400"/>
              </a:spcBef>
              <a:spcAft>
                <a:spcPts val="0"/>
              </a:spcAft>
              <a:buNone/>
            </a:pPr>
            <a:r>
              <a:rPr lang="en-US" sz="1700"/>
              <a:t>The value is $299+ per course.</a:t>
            </a:r>
            <a:endParaRPr sz="1700"/>
          </a:p>
        </p:txBody>
      </p:sp>
      <p:pic>
        <p:nvPicPr>
          <p:cNvPr id="660" name="Google Shape;660;p7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667" name="Google Shape;667;p73"/>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18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668" name="Google Shape;668;p73"/>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669" name="Google Shape;669;p73"/>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676" name="Google Shape;676;p74"/>
          <p:cNvSpPr txBox="1"/>
          <p:nvPr>
            <p:ph idx="1" type="body"/>
          </p:nvPr>
        </p:nvSpPr>
        <p:spPr>
          <a:xfrm>
            <a:off x="317500" y="867225"/>
            <a:ext cx="6282600" cy="4200000"/>
          </a:xfrm>
          <a:prstGeom prst="rect">
            <a:avLst/>
          </a:prstGeom>
        </p:spPr>
        <p:txBody>
          <a:bodyPr anchorCtr="0" anchor="t" bIns="91425" lIns="91425" spcFirstLastPara="1" rIns="91425" wrap="square" tIns="91425">
            <a:normAutofit fontScale="77500" lnSpcReduction="2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 enabling the member to direct the strategic direction, budget, and priorities of the Open Mainframe Project.</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a:t>
            </a:r>
            <a:r>
              <a:rPr lang="en-US"/>
              <a:t>irst opportunity to participate</a:t>
            </a:r>
            <a:r>
              <a:rPr lang="en-US"/>
              <a:t> and drive event and outreach opportunities, and the project will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677" name="Google Shape;677;p74"/>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And more benefits from your Linux Foundation membership</a:t>
            </a:r>
            <a:endParaRPr/>
          </a:p>
        </p:txBody>
      </p:sp>
      <p:sp>
        <p:nvSpPr>
          <p:cNvPr id="683" name="Google Shape;683;p75"/>
          <p:cNvSpPr txBox="1"/>
          <p:nvPr/>
        </p:nvSpPr>
        <p:spPr>
          <a:xfrm>
            <a:off x="317500" y="714829"/>
            <a:ext cx="8369400" cy="31431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rPr lang="en-US">
                <a:solidFill>
                  <a:srgbClr val="000000"/>
                </a:solidFill>
                <a:latin typeface="Gill Sans"/>
                <a:ea typeface="Gill Sans"/>
                <a:cs typeface="Gill Sans"/>
                <a:sym typeface="Gill Sans"/>
              </a:rPr>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2700">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500">
              <a:solidFill>
                <a:srgbClr val="000000"/>
              </a:solidFill>
              <a:latin typeface="Gill Sans"/>
              <a:ea typeface="Gill Sans"/>
              <a:cs typeface="Gill Sans"/>
              <a:sym typeface="Gill Sans"/>
            </a:endParaRPr>
          </a:p>
          <a:p>
            <a:pPr indent="0" lvl="0" marL="0" rtl="0" algn="l">
              <a:spcBef>
                <a:spcPts val="400"/>
              </a:spcBef>
              <a:spcAft>
                <a:spcPts val="0"/>
              </a:spcAft>
              <a:buNone/>
            </a:pPr>
            <a:r>
              <a:rPr lang="en-US">
                <a:solidFill>
                  <a:srgbClr val="000000"/>
                </a:solidFill>
                <a:latin typeface="Gill Sans"/>
                <a:ea typeface="Gill Sans"/>
                <a:cs typeface="Gill Sans"/>
                <a:sym typeface="Gill Sans"/>
              </a:rPr>
              <a:t>More details at </a:t>
            </a: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https://linuxfoundation.org/en/join/#benefits</a:t>
            </a:r>
            <a:r>
              <a:rPr lang="en-US">
                <a:solidFill>
                  <a:srgbClr val="000000"/>
                </a:solidFill>
                <a:latin typeface="Gill Sans"/>
                <a:ea typeface="Gill Sans"/>
                <a:cs typeface="Gill Sans"/>
                <a:sym typeface="Gill Sans"/>
              </a:rPr>
              <a:t>. Let us know how we can help connect you to these opportunities! Sign up for the </a:t>
            </a:r>
            <a:r>
              <a:rPr lang="en-US" u="sng">
                <a:solidFill>
                  <a:srgbClr val="0000FF"/>
                </a:solidFill>
                <a:latin typeface="Gill Sans"/>
                <a:ea typeface="Gill Sans"/>
                <a:cs typeface="Gill Sans"/>
                <a:sym typeface="Gill Sans"/>
                <a:hlinkClick r:id="rId4">
                  <a:extLst>
                    <a:ext uri="{A12FA001-AC4F-418D-AE19-62706E023703}">
                      <ahyp:hlinkClr val="tx"/>
                    </a:ext>
                  </a:extLst>
                </a:hlinkClick>
              </a:rPr>
              <a:t>Linux Foundation newsletter</a:t>
            </a:r>
            <a:r>
              <a:rPr lang="en-US">
                <a:solidFill>
                  <a:srgbClr val="000000"/>
                </a:solidFill>
                <a:latin typeface="Gill Sans"/>
                <a:ea typeface="Gill Sans"/>
                <a:cs typeface="Gill Sans"/>
                <a:sym typeface="Gill Sans"/>
              </a:rPr>
              <a:t> to keep on top of the activities across our 350+ hosted projects.</a:t>
            </a:r>
            <a:endParaRPr>
              <a:solidFill>
                <a:srgbClr val="000000"/>
              </a:solidFill>
              <a:latin typeface="Gill Sans"/>
              <a:ea typeface="Gill Sans"/>
              <a:cs typeface="Gill Sans"/>
              <a:sym typeface="Gill Sans"/>
            </a:endParaRPr>
          </a:p>
        </p:txBody>
      </p:sp>
      <p:sp>
        <p:nvSpPr>
          <p:cNvPr id="684" name="Google Shape;684;p75"/>
          <p:cNvSpPr txBox="1"/>
          <p:nvPr/>
        </p:nvSpPr>
        <p:spPr>
          <a:xfrm>
            <a:off x="317500" y="1939625"/>
            <a:ext cx="2548800" cy="274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Events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One invite to our member-exclusive </a:t>
            </a:r>
            <a:r>
              <a:rPr lang="en-US" u="sng">
                <a:solidFill>
                  <a:srgbClr val="0000FF"/>
                </a:solidFill>
                <a:latin typeface="Gill Sans"/>
                <a:ea typeface="Gill Sans"/>
                <a:cs typeface="Gill Sans"/>
                <a:sym typeface="Gill Sans"/>
                <a:hlinkClick r:id="rId5">
                  <a:extLst>
                    <a:ext uri="{A12FA001-AC4F-418D-AE19-62706E023703}">
                      <ahyp:hlinkClr val="tx"/>
                    </a:ext>
                  </a:extLst>
                </a:hlinkClick>
              </a:rPr>
              <a:t>Linux Foundation Member Summit</a:t>
            </a:r>
            <a:r>
              <a:rPr lang="en-US">
                <a:solidFill>
                  <a:srgbClr val="000000"/>
                </a:solidFill>
                <a:latin typeface="Gill Sans"/>
                <a:ea typeface="Gill Sans"/>
                <a:cs typeface="Gill Sans"/>
                <a:sym typeface="Gill Sans"/>
              </a:rPr>
              <a:t>, which fosters collaboration, innovation, and partnerships among the leading projects and organizations working to drive digital transformation with open source technologies.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Employees at your organization receive a 20% registration discount to eligible </a:t>
            </a:r>
            <a:r>
              <a:rPr lang="en-US" u="sng">
                <a:solidFill>
                  <a:srgbClr val="0000FF"/>
                </a:solidFill>
                <a:latin typeface="Gill Sans"/>
                <a:ea typeface="Gill Sans"/>
                <a:cs typeface="Gill Sans"/>
                <a:sym typeface="Gill Sans"/>
                <a:hlinkClick r:id="rId6">
                  <a:extLst>
                    <a:ext uri="{A12FA001-AC4F-418D-AE19-62706E023703}">
                      <ahyp:hlinkClr val="tx"/>
                    </a:ext>
                  </a:extLst>
                </a:hlinkClick>
              </a:rPr>
              <a:t>Linux Foundation events</a:t>
            </a:r>
            <a:r>
              <a:rPr lang="en-US">
                <a:solidFill>
                  <a:srgbClr val="000000"/>
                </a:solidFill>
                <a:latin typeface="Gill Sans"/>
                <a:ea typeface="Gill Sans"/>
                <a:cs typeface="Gill Sans"/>
                <a:sym typeface="Gill Sans"/>
              </a:rPr>
              <a:t>.</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A 5% Discount on </a:t>
            </a:r>
            <a:r>
              <a:rPr lang="en-US" u="sng">
                <a:solidFill>
                  <a:srgbClr val="0000FF"/>
                </a:solidFill>
                <a:latin typeface="Gill Sans"/>
                <a:ea typeface="Gill Sans"/>
                <a:cs typeface="Gill Sans"/>
                <a:sym typeface="Gill Sans"/>
                <a:hlinkClick r:id="rId7">
                  <a:extLst>
                    <a:ext uri="{A12FA001-AC4F-418D-AE19-62706E023703}">
                      <ahyp:hlinkClr val="tx"/>
                    </a:ext>
                  </a:extLst>
                </a:hlinkClick>
              </a:rPr>
              <a:t>Linux Foundation Event Sponsorship</a:t>
            </a:r>
            <a:r>
              <a:rPr lang="en-US">
                <a:solidFill>
                  <a:srgbClr val="000000"/>
                </a:solidFill>
                <a:latin typeface="Gill Sans"/>
                <a:ea typeface="Gill Sans"/>
                <a:cs typeface="Gill Sans"/>
                <a:sym typeface="Gill Sans"/>
              </a:rPr>
              <a:t> (7% discount on multi-event Sponsorships). Sponsorships offer a valuable way to reach the community of Open Source Developers, Engineers, C-level Executives, and more.</a:t>
            </a:r>
            <a:endParaRPr>
              <a:solidFill>
                <a:srgbClr val="000000"/>
              </a:solidFill>
              <a:latin typeface="Gill Sans"/>
              <a:ea typeface="Gill Sans"/>
              <a:cs typeface="Gill Sans"/>
              <a:sym typeface="Gill Sans"/>
            </a:endParaRPr>
          </a:p>
        </p:txBody>
      </p:sp>
      <p:sp>
        <p:nvSpPr>
          <p:cNvPr id="685" name="Google Shape;685;p75"/>
          <p:cNvSpPr txBox="1"/>
          <p:nvPr/>
        </p:nvSpPr>
        <p:spPr>
          <a:xfrm>
            <a:off x="3141000" y="1939625"/>
            <a:ext cx="2548800" cy="24765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Training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Ten coupon codes good for any eLearning, certification exam, or eLearning/exam bundle. Additional terms apply.</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rPr b="1" lang="en-US">
                <a:solidFill>
                  <a:srgbClr val="000000"/>
                </a:solidFill>
                <a:latin typeface="Gill Sans"/>
                <a:ea typeface="Gill Sans"/>
                <a:cs typeface="Gill Sans"/>
                <a:sym typeface="Gill Sans"/>
              </a:rPr>
              <a:t>Legal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legal counsel’s ability to participate in bi-monthly legal calls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One invite for your in-house counsel to </a:t>
            </a:r>
            <a:r>
              <a:rPr lang="en-US" u="sng">
                <a:solidFill>
                  <a:srgbClr val="0000FF"/>
                </a:solidFill>
                <a:latin typeface="Gill Sans"/>
                <a:ea typeface="Gill Sans"/>
                <a:cs typeface="Gill Sans"/>
                <a:sym typeface="Gill Sans"/>
                <a:hlinkClick r:id="rId8">
                  <a:extLst>
                    <a:ext uri="{A12FA001-AC4F-418D-AE19-62706E023703}">
                      <ahyp:hlinkClr val="tx"/>
                    </a:ext>
                  </a:extLst>
                </a:hlinkClick>
              </a:rPr>
              <a:t>LF Legal Summit</a:t>
            </a:r>
            <a:r>
              <a:rPr lang="en-US">
                <a:solidFill>
                  <a:srgbClr val="000000"/>
                </a:solidFill>
                <a:latin typeface="Gill Sans"/>
                <a:ea typeface="Gill Sans"/>
                <a:cs typeface="Gill Sans"/>
                <a:sym typeface="Gill Sans"/>
              </a:rPr>
              <a:t>, which helps connect your counsel to their peers at other member companies and advance your organization’s open source licensing, litigation, compliance, and best practices.</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
        <p:nvSpPr>
          <p:cNvPr id="686" name="Google Shape;686;p75"/>
          <p:cNvSpPr txBox="1"/>
          <p:nvPr/>
        </p:nvSpPr>
        <p:spPr>
          <a:xfrm>
            <a:off x="5964500" y="1939625"/>
            <a:ext cx="2548800" cy="2476500"/>
          </a:xfrm>
          <a:prstGeom prst="rect">
            <a:avLst/>
          </a:prstGeom>
          <a:noFill/>
          <a:ln>
            <a:noFill/>
          </a:ln>
        </p:spPr>
        <p:txBody>
          <a:bodyPr anchorCtr="0" anchor="t" bIns="91425" lIns="91425" spcFirstLastPara="1" rIns="91425" wrap="square" tIns="91425">
            <a:normAutofit fontScale="7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Marketing Benefits</a:t>
            </a:r>
            <a:endParaRPr>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company logo on the </a:t>
            </a:r>
            <a:r>
              <a:rPr lang="en-US" u="sng">
                <a:solidFill>
                  <a:srgbClr val="0000FF"/>
                </a:solidFill>
                <a:latin typeface="Gill Sans"/>
                <a:ea typeface="Gill Sans"/>
                <a:cs typeface="Gill Sans"/>
                <a:sym typeface="Gill Sans"/>
                <a:hlinkClick r:id="rId9">
                  <a:extLst>
                    <a:ext uri="{A12FA001-AC4F-418D-AE19-62706E023703}">
                      <ahyp:hlinkClr val="tx"/>
                    </a:ext>
                  </a:extLst>
                </a:hlinkClick>
              </a:rPr>
              <a:t>LF website</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Post one technical article about an open source project you care about to </a:t>
            </a:r>
            <a:r>
              <a:rPr lang="en-US" u="sng">
                <a:solidFill>
                  <a:srgbClr val="0000FF"/>
                </a:solidFill>
                <a:latin typeface="Gill Sans"/>
                <a:ea typeface="Gill Sans"/>
                <a:cs typeface="Gill Sans"/>
                <a:sym typeface="Gill Sans"/>
                <a:hlinkClick r:id="rId10">
                  <a:extLst>
                    <a:ext uri="{A12FA001-AC4F-418D-AE19-62706E023703}">
                      <ahyp:hlinkClr val="tx"/>
                    </a:ext>
                  </a:extLst>
                </a:hlinkClick>
              </a:rPr>
              <a:t>Linux.com</a:t>
            </a:r>
            <a:r>
              <a:rPr lang="en-US">
                <a:solidFill>
                  <a:srgbClr val="000000"/>
                </a:solidFill>
                <a:latin typeface="Gill Sans"/>
                <a:ea typeface="Gill Sans"/>
                <a:cs typeface="Gill Sans"/>
                <a:sym typeface="Gill Sans"/>
              </a:rPr>
              <a:t>, which has over 1 million unique visitors per month.</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Exposure through new Silver members group press release, with social media promotion.</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Have your company’s events featured on our events.linuxfoundation.org </a:t>
            </a:r>
            <a:r>
              <a:rPr lang="en-US" u="sng">
                <a:solidFill>
                  <a:srgbClr val="0000FF"/>
                </a:solidFill>
                <a:latin typeface="Gill Sans"/>
                <a:ea typeface="Gill Sans"/>
                <a:cs typeface="Gill Sans"/>
                <a:sym typeface="Gill Sans"/>
                <a:hlinkClick r:id="rId11">
                  <a:extLst>
                    <a:ext uri="{A12FA001-AC4F-418D-AE19-62706E023703}">
                      <ahyp:hlinkClr val="tx"/>
                    </a:ext>
                  </a:extLst>
                </a:hlinkClick>
              </a:rPr>
              <a:t>community events calendar</a:t>
            </a:r>
            <a:r>
              <a:rPr lang="en-US">
                <a:solidFill>
                  <a:srgbClr val="000000"/>
                </a:solidFill>
                <a:latin typeface="Gill Sans"/>
                <a:ea typeface="Gill Sans"/>
                <a:cs typeface="Gill Sans"/>
                <a:sym typeface="Gill Sans"/>
              </a:rPr>
              <a:t>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aphicFrame>
        <p:nvGraphicFramePr>
          <p:cNvPr id="691" name="Google Shape;691;p76"/>
          <p:cNvGraphicFramePr/>
          <p:nvPr/>
        </p:nvGraphicFramePr>
        <p:xfrm>
          <a:off x="455612" y="750889"/>
          <a:ext cx="3000000" cy="3000000"/>
        </p:xfrm>
        <a:graphic>
          <a:graphicData uri="http://schemas.openxmlformats.org/drawingml/2006/table">
            <a:tbl>
              <a:tblPr>
                <a:noFill/>
                <a:tableStyleId>{75FB2B1B-2061-4762-9779-93B33BE2D168}</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92" name="Google Shape;692;p76"/>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93" name="Google Shape;693;p76"/>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94" name="Google Shape;694;p7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301" name="Google Shape;301;p36"/>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302" name="Google Shape;302;p36"/>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309" name="Google Shape;309;p37"/>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310" name="Google Shape;310;p37"/>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317" name="Google Shape;317;p38"/>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24" name="Google Shape;324;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Vision</a:t>
            </a:r>
            <a:endParaRPr/>
          </a:p>
        </p:txBody>
      </p:sp>
      <p:sp>
        <p:nvSpPr>
          <p:cNvPr id="331" name="Google Shape;331;p4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b="1" lang="en-US" sz="3000"/>
              <a:t>A thriving Open Source ecosystem and related flourishing project communities that together deliver value for the platform and the mainframe community, and that set the standard for modern, open, enterprise class systems, infrastructure and applications on the mainframe</a:t>
            </a:r>
            <a:endParaRPr b="1" sz="3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